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4400213" cy="25920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833" autoAdjust="0"/>
  </p:normalViewPr>
  <p:slideViewPr>
    <p:cSldViewPr snapToGrid="0">
      <p:cViewPr>
        <p:scale>
          <a:sx n="30" d="100"/>
          <a:sy n="30" d="100"/>
        </p:scale>
        <p:origin x="25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4242116"/>
            <a:ext cx="12240181" cy="9024244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13614370"/>
            <a:ext cx="10800160" cy="6258167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964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416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1380037"/>
            <a:ext cx="3105046" cy="2196659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1380037"/>
            <a:ext cx="9135135" cy="2196659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79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73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6462182"/>
            <a:ext cx="12420184" cy="10782289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17346476"/>
            <a:ext cx="12420184" cy="5670151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770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6900186"/>
            <a:ext cx="6120091" cy="1644644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6900186"/>
            <a:ext cx="6120091" cy="1644644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8100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380043"/>
            <a:ext cx="12420184" cy="501013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6354174"/>
            <a:ext cx="6091964" cy="311408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9468256"/>
            <a:ext cx="6091964" cy="1392637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6354174"/>
            <a:ext cx="6121966" cy="311408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9468256"/>
            <a:ext cx="6121966" cy="1392637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67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352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68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728047"/>
            <a:ext cx="4644444" cy="6048163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3732107"/>
            <a:ext cx="7290108" cy="18420497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7776210"/>
            <a:ext cx="4644444" cy="14406391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139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728047"/>
            <a:ext cx="4644444" cy="6048163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3732107"/>
            <a:ext cx="7290108" cy="18420497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7776210"/>
            <a:ext cx="4644444" cy="14406391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853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1380043"/>
            <a:ext cx="12420184" cy="5010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6900186"/>
            <a:ext cx="12420184" cy="16446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24024655"/>
            <a:ext cx="3240048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2CE9CB-30C8-48E1-9630-880EC689F3E3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24024655"/>
            <a:ext cx="4860072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24024655"/>
            <a:ext cx="3240048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9FBFEA-81A3-4269-B103-7F4497B914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976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schermata, diagramma&#10;&#10;Il contenuto generato dall'IA potrebbe non essere corretto.">
            <a:extLst>
              <a:ext uri="{FF2B5EF4-FFF2-40B4-BE49-F238E27FC236}">
                <a16:creationId xmlns:a16="http://schemas.microsoft.com/office/drawing/2014/main" xmlns="" id="{1ADB9A0F-5DD6-D5D4-D1AA-56F3142A0B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4" t="11630" r="71137" b="73456"/>
          <a:stretch/>
        </p:blipFill>
        <p:spPr>
          <a:xfrm>
            <a:off x="609599" y="6481185"/>
            <a:ext cx="2935706" cy="2646947"/>
          </a:xfrm>
          <a:prstGeom prst="rect">
            <a:avLst/>
          </a:prstGeom>
        </p:spPr>
      </p:pic>
      <p:pic>
        <p:nvPicPr>
          <p:cNvPr id="7" name="Immagine 6" descr="Immagine che contiene testo, schermata, diagramma&#10;&#10;Il contenuto generato dall'IA potrebbe non essere corretto.">
            <a:extLst>
              <a:ext uri="{FF2B5EF4-FFF2-40B4-BE49-F238E27FC236}">
                <a16:creationId xmlns:a16="http://schemas.microsoft.com/office/drawing/2014/main" xmlns="" id="{26ACB506-86AF-F2BE-423B-8D82BF81D1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38" t="11947" r="21515" b="72886"/>
          <a:stretch/>
        </p:blipFill>
        <p:spPr>
          <a:xfrm>
            <a:off x="11502189" y="3659313"/>
            <a:ext cx="2507366" cy="2213810"/>
          </a:xfrm>
          <a:prstGeom prst="rect">
            <a:avLst/>
          </a:prstGeom>
        </p:spPr>
      </p:pic>
      <p:pic>
        <p:nvPicPr>
          <p:cNvPr id="15" name="Immagine 14" descr="Immagine che contiene testo, schermata, diagramma&#10;&#10;Il contenuto generato dall'IA potrebbe non essere corretto.">
            <a:extLst>
              <a:ext uri="{FF2B5EF4-FFF2-40B4-BE49-F238E27FC236}">
                <a16:creationId xmlns:a16="http://schemas.microsoft.com/office/drawing/2014/main" xmlns="" id="{249E5216-2B86-43F5-5D0A-1B484C856E2D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66" t="56039" r="62462" b="19362"/>
          <a:stretch/>
        </p:blipFill>
        <p:spPr>
          <a:xfrm>
            <a:off x="447453" y="12585509"/>
            <a:ext cx="4128179" cy="3607200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xmlns="" id="{3A15C407-DFFE-D9F2-2C5C-D336EC60F5ED}"/>
              </a:ext>
            </a:extLst>
          </p:cNvPr>
          <p:cNvSpPr txBox="1"/>
          <p:nvPr/>
        </p:nvSpPr>
        <p:spPr>
          <a:xfrm>
            <a:off x="198856" y="266161"/>
            <a:ext cx="1404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Uso dei boli correttivi automatici nei sistemi AHCL </a:t>
            </a:r>
            <a:r>
              <a:rPr lang="it-IT" sz="32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MiniMed</a:t>
            </a:r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™ 780G: </a:t>
            </a:r>
            <a:r>
              <a:rPr lang="it-IT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Determinanti </a:t>
            </a:r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clinici, </a:t>
            </a:r>
            <a:r>
              <a:rPr lang="it-IT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comportamentali </a:t>
            </a:r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implicazioni glicemiche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2D3E69F9-AF82-09E0-3C48-7774C89D5BC8}"/>
              </a:ext>
            </a:extLst>
          </p:cNvPr>
          <p:cNvSpPr txBox="1"/>
          <p:nvPr/>
        </p:nvSpPr>
        <p:spPr>
          <a:xfrm>
            <a:off x="3563585" y="6527386"/>
            <a:ext cx="104327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Abbiamo retrospettivamente analizzato i dati di </a:t>
            </a:r>
            <a:r>
              <a:rPr lang="it-IT" sz="2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287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pazienti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di cui il 18,5% </a:t>
            </a: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pediatrici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Criteri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inclusione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DM1; uso di ACHL Minimed™780G per almeno 6 mesi con &gt; 80% del tempo in modalità </a:t>
            </a: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automatica</a:t>
            </a:r>
          </a:p>
          <a:p>
            <a:pPr marL="342900" indent="-342900"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000" b="1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Endpoint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Gli esiti glicemici sono stati ricavati dai report CGM e includevano: TIR 70-180, TAR 180-250, TAR &gt;250, TBR 55-69, TBR &lt;54, indice di gestione del glucosio (GMI, %), coefficiente di variazione (CV, %), TTD, dose basale totale (BI), dose totale di boli, dose totale di bolo manuale (MB) e dose totale di bolo automatico (AB)</a:t>
            </a:r>
            <a:endParaRPr lang="it-IT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xmlns="" id="{C4D6F345-AF35-5467-D681-C5879C8DEBAA}"/>
              </a:ext>
            </a:extLst>
          </p:cNvPr>
          <p:cNvSpPr txBox="1"/>
          <p:nvPr/>
        </p:nvSpPr>
        <p:spPr>
          <a:xfrm>
            <a:off x="194046" y="9267369"/>
            <a:ext cx="1404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Risultati</a:t>
            </a:r>
          </a:p>
        </p:txBody>
      </p:sp>
      <p:pic>
        <p:nvPicPr>
          <p:cNvPr id="13" name="Immagine 12" descr="Immagine che contiene testo, schermata, diagramma&#10;&#10;Il contenuto generato dall'IA potrebbe non essere corretto.">
            <a:extLst>
              <a:ext uri="{FF2B5EF4-FFF2-40B4-BE49-F238E27FC236}">
                <a16:creationId xmlns:a16="http://schemas.microsoft.com/office/drawing/2014/main" xmlns="" id="{EA9606EF-8180-7812-8EE7-5732492951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97" t="32139" r="39145" b="46027"/>
          <a:stretch/>
        </p:blipFill>
        <p:spPr>
          <a:xfrm>
            <a:off x="1372698" y="9496864"/>
            <a:ext cx="2165684" cy="2486526"/>
          </a:xfrm>
          <a:prstGeom prst="rect">
            <a:avLst/>
          </a:prstGeom>
        </p:spPr>
      </p:pic>
      <p:sp>
        <p:nvSpPr>
          <p:cNvPr id="27" name="CasellaDiTesto 26">
            <a:extLst>
              <a:ext uri="{FF2B5EF4-FFF2-40B4-BE49-F238E27FC236}">
                <a16:creationId xmlns:a16="http://schemas.microsoft.com/office/drawing/2014/main" xmlns="" id="{AAF60A69-15D8-27E2-922E-85E7A3E0A8B1}"/>
              </a:ext>
            </a:extLst>
          </p:cNvPr>
          <p:cNvSpPr txBox="1"/>
          <p:nvPr/>
        </p:nvSpPr>
        <p:spPr>
          <a:xfrm>
            <a:off x="3563586" y="9847575"/>
            <a:ext cx="1043278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media, BI rappresentava il 42,8% del TDD, MB il 38,9% e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il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18,3%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riflettendo il rispettivo contributo di ciascuna modalità di somministrazione di insulina alla gestione complessiva della </a:t>
            </a: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terapia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percentuale di boli </a:t>
            </a: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automatici/dose 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totale giornaliera era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più alta in età pediatrica 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 nell’età </a:t>
            </a: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adulta</a:t>
            </a:r>
            <a:endParaRPr lang="it-IT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xmlns="" id="{8F028B23-BD53-0C82-D55D-47D30EF20777}"/>
              </a:ext>
            </a:extLst>
          </p:cNvPr>
          <p:cNvSpPr txBox="1"/>
          <p:nvPr/>
        </p:nvSpPr>
        <p:spPr>
          <a:xfrm>
            <a:off x="4617738" y="12604005"/>
            <a:ext cx="9378637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L'analisi di regressione lineare ha mostrato che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BI/TDD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aumentava e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AB/TDD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diminuiva con una maggiore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durata del </a:t>
            </a:r>
            <a:r>
              <a:rPr lang="it-IT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DM1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una maggiore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durata di utilizzo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sistema AID (</a:t>
            </a:r>
            <a:r>
              <a:rPr 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Automatic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Insulin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Deliver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 valore più elevato di AB/TDD è risultato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correlato negativamente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 il tempo nell’intervallo (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TIR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e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positivamente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il tempo sopra l’intervallo (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il coefficiente di variazione (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CV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e l’indicatore di gestione del glucosio (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GMI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xmlns="" id="{2A2FE905-13A3-DE79-CEE3-BDB9513CF8BE}"/>
              </a:ext>
            </a:extLst>
          </p:cNvPr>
          <p:cNvCxnSpPr/>
          <p:nvPr/>
        </p:nvCxnSpPr>
        <p:spPr>
          <a:xfrm>
            <a:off x="586637" y="9089309"/>
            <a:ext cx="134247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xmlns="" id="{C37DB203-2863-5532-5550-46D0EF8A3B43}"/>
              </a:ext>
            </a:extLst>
          </p:cNvPr>
          <p:cNvCxnSpPr>
            <a:cxnSpLocks/>
          </p:cNvCxnSpPr>
          <p:nvPr/>
        </p:nvCxnSpPr>
        <p:spPr>
          <a:xfrm>
            <a:off x="586637" y="12392376"/>
            <a:ext cx="134247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xmlns="" id="{5678BFDD-A05C-3446-83E7-DC874252388B}"/>
              </a:ext>
            </a:extLst>
          </p:cNvPr>
          <p:cNvCxnSpPr/>
          <p:nvPr/>
        </p:nvCxnSpPr>
        <p:spPr>
          <a:xfrm>
            <a:off x="586637" y="16199735"/>
            <a:ext cx="134247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6">
            <a:extLst>
              <a:ext uri="{FF2B5EF4-FFF2-40B4-BE49-F238E27FC236}">
                <a16:creationId xmlns:a16="http://schemas.microsoft.com/office/drawing/2014/main" xmlns="" id="{458398DA-DF6B-BFEC-6D27-258207D7075C}"/>
              </a:ext>
            </a:extLst>
          </p:cNvPr>
          <p:cNvSpPr txBox="1"/>
          <p:nvPr/>
        </p:nvSpPr>
        <p:spPr>
          <a:xfrm>
            <a:off x="190776" y="16369001"/>
            <a:ext cx="1404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Valori soglia</a:t>
            </a:r>
            <a:endParaRPr lang="it-IT" sz="2800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xmlns="" id="{CC7B19BD-83EE-8CEC-9C3D-2D490D2025A0}"/>
              </a:ext>
            </a:extLst>
          </p:cNvPr>
          <p:cNvSpPr txBox="1"/>
          <p:nvPr/>
        </p:nvSpPr>
        <p:spPr>
          <a:xfrm>
            <a:off x="185587" y="16925340"/>
            <a:ext cx="140400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Abbiamo identificato un </a:t>
            </a:r>
            <a:r>
              <a:rPr lang="it-IT" sz="2400" b="1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cut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-off </a:t>
            </a:r>
            <a:r>
              <a:rPr lang="it-IT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&lt; a</a:t>
            </a:r>
            <a:r>
              <a:rPr lang="it-IT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20,3% 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rapporto AB/TDD che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correla con un TIR </a:t>
            </a:r>
            <a:r>
              <a:rPr lang="it-IT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&gt;70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 una sensibilità del 74,3% e specificità del 72,9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Abbiamo identificato un </a:t>
            </a:r>
            <a:r>
              <a:rPr lang="it-IT" sz="2400" b="1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cut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-off &lt; </a:t>
            </a:r>
            <a:r>
              <a:rPr lang="it-IT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18,6%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rapporto AB/TDD che correla con un 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GMI </a:t>
            </a:r>
            <a:r>
              <a:rPr lang="it-IT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&lt;7</a:t>
            </a:r>
            <a:r>
              <a:rPr lang="it-IT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</a:t>
            </a:r>
            <a:r>
              <a:rPr 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una sensibilità del 70,8% e specificità del 83,3</a:t>
            </a:r>
            <a:r>
              <a:rPr 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</a:t>
            </a:r>
            <a:endParaRPr 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xmlns="" id="{BF88C89B-AEFF-5E4A-10AE-69672B8AFB05}"/>
              </a:ext>
            </a:extLst>
          </p:cNvPr>
          <p:cNvCxnSpPr>
            <a:cxnSpLocks/>
          </p:cNvCxnSpPr>
          <p:nvPr/>
        </p:nvCxnSpPr>
        <p:spPr>
          <a:xfrm>
            <a:off x="514886" y="22201771"/>
            <a:ext cx="135682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CasellaDiTesto 48">
            <a:extLst>
              <a:ext uri="{FF2B5EF4-FFF2-40B4-BE49-F238E27FC236}">
                <a16:creationId xmlns:a16="http://schemas.microsoft.com/office/drawing/2014/main" xmlns="" id="{EE928462-F80C-5486-069C-F5E3F56F33D0}"/>
              </a:ext>
            </a:extLst>
          </p:cNvPr>
          <p:cNvSpPr txBox="1"/>
          <p:nvPr/>
        </p:nvSpPr>
        <p:spPr>
          <a:xfrm>
            <a:off x="192900" y="22872297"/>
            <a:ext cx="14040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Gli </a:t>
            </a:r>
            <a:r>
              <a:rPr lang="it-IT" sz="2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costituiscono una </a:t>
            </a:r>
            <a:r>
              <a:rPr lang="it-IT" sz="2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componente significativa 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variabile della somministrazione di insulina negli utilizzatori del sistema </a:t>
            </a:r>
            <a:r>
              <a:rPr lang="it-IT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MiniMed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™ </a:t>
            </a:r>
            <a:r>
              <a:rPr 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780G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 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contributo relativo più elevato degli AB è associato a </a:t>
            </a:r>
            <a:r>
              <a:rPr lang="it-IT" sz="2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esiti glicemici subottimali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tra cui una riduzione del TIR e un aumento della variabilità </a:t>
            </a:r>
            <a:r>
              <a:rPr 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glicemica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</a:t>
            </a:r>
            <a:r>
              <a:rPr lang="it-IT" sz="2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valori soglia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identificati per gli AB potrebbero rappresentare </a:t>
            </a:r>
            <a:r>
              <a:rPr lang="it-IT" sz="2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obiettivi clinicamente rilevanti 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guidare l’</a:t>
            </a:r>
            <a:r>
              <a:rPr lang="it-IT" sz="2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ottimizzazione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sistema e migliorare il controllo glicemico nella pratica </a:t>
            </a:r>
            <a:r>
              <a:rPr 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reale</a:t>
            </a:r>
            <a:endParaRPr lang="it-IT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xmlns="" id="{370AFE83-B8FF-7374-4985-BAB450AD9252}"/>
              </a:ext>
            </a:extLst>
          </p:cNvPr>
          <p:cNvSpPr txBox="1"/>
          <p:nvPr/>
        </p:nvSpPr>
        <p:spPr>
          <a:xfrm>
            <a:off x="192900" y="22349022"/>
            <a:ext cx="1404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Take home </a:t>
            </a:r>
            <a:r>
              <a:rPr lang="it-IT" sz="3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message</a:t>
            </a:r>
            <a:endParaRPr lang="it-IT" sz="3000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98856" y="1416204"/>
            <a:ext cx="14040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Giuseppe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Papa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Rossella Cannarella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Concetta Finocchiaro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Massimiliano Anzaldi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Carmelo Gusmano, </a:t>
            </a:r>
            <a:r>
              <a:rPr lang="it-IT" u="sng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Roberto Palazzolo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Gianfranco Gruttadauria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Luca Patti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Donatella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Presti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Salvatore </a:t>
            </a:r>
            <a:r>
              <a:rPr lang="it-IT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Scirè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Calabrisotto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Rosita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Condorelli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Sandro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Vignera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Aldo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Calogero</a:t>
            </a:r>
            <a:r>
              <a:rPr lang="it-IT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  <a:p>
            <a:pPr algn="ctr"/>
            <a:endParaRPr lang="it-IT" baseline="30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it-IT" sz="140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it-IT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Unità </a:t>
            </a:r>
            <a:r>
              <a:rPr 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Malattie Metaboliche ed Endocrine, Clinica “Centro Catanese di Medicina e Chirurgia”, </a:t>
            </a:r>
            <a:r>
              <a:rPr lang="it-IT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Catania; </a:t>
            </a:r>
            <a:r>
              <a:rPr lang="it-IT" sz="1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Dipartimento di Medicina Clinica e Sperimentale, Università di Catania, </a:t>
            </a:r>
            <a:r>
              <a:rPr lang="it-IT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Catania; </a:t>
            </a:r>
            <a:r>
              <a:rPr lang="it-IT" sz="1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Unità di Diabetologia, Malattie Metaboliche ed Endocrine, Ospedale di Emergenza </a:t>
            </a:r>
            <a:r>
              <a:rPr lang="it-IT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Cannizzaro”, </a:t>
            </a:r>
            <a:r>
              <a:rPr lang="it-IT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Catania; </a:t>
            </a:r>
            <a:r>
              <a:rPr lang="it-IT" sz="1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Unità di Diabetologia, Azienda Sanitaria Provinciale di Caltanissetta, </a:t>
            </a:r>
            <a:r>
              <a:rPr lang="it-IT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Caltanissetta; </a:t>
            </a:r>
            <a:r>
              <a:rPr lang="it-IT" sz="1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Unità di Diabetologia Pediatrica, Policlinico Universitario “G. Rodolico – San </a:t>
            </a:r>
            <a:r>
              <a:rPr lang="it-IT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Marco</a:t>
            </a:r>
            <a:r>
              <a:rPr 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”, Università di Catania, </a:t>
            </a:r>
            <a:r>
              <a:rPr lang="it-IT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Catania</a:t>
            </a:r>
            <a:endParaRPr 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86638" y="3719778"/>
            <a:ext cx="1088346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boli correttivi automatici 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(o </a:t>
            </a:r>
            <a:r>
              <a:rPr lang="it-IT" sz="2000" b="1" dirty="0" err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autoboli</a:t>
            </a: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rappresentano una componente fondamentale dei sistemi avanzati a ciclo chiuso ibrido, come il </a:t>
            </a:r>
            <a:r>
              <a:rPr lang="it-IT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MiniMed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™ </a:t>
            </a: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780G</a:t>
            </a:r>
          </a:p>
          <a:p>
            <a:pPr marL="285750" indent="-285750">
              <a:spcAft>
                <a:spcPts val="12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•"/>
            </a:pP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Nonostante 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loro rilevanza clinica, ad </a:t>
            </a:r>
            <a:r>
              <a:rPr lang="it-IT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oggi,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nessuno studio 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 larga scala ha quantificato in modo sistematico il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loro contributo 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alla dose insulinica totale giornaliera (TDD), né ha esplorato i fattori clinici, comportamentali e tecnici che ne influenzano l’utilizzo, così come il </a:t>
            </a:r>
            <a:r>
              <a:rPr lang="it-IT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loro impatto </a:t>
            </a:r>
            <a:r>
              <a:rPr 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sugli esiti glicemici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xmlns="" id="{C4D6F345-AF35-5467-D681-C5879C8DEBAA}"/>
              </a:ext>
            </a:extLst>
          </p:cNvPr>
          <p:cNvSpPr txBox="1"/>
          <p:nvPr/>
        </p:nvSpPr>
        <p:spPr>
          <a:xfrm>
            <a:off x="169545" y="5981291"/>
            <a:ext cx="1404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Pazienti e Metodi</a:t>
            </a:r>
            <a:endParaRPr lang="it-IT" sz="3000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xmlns="" id="{C4D6F345-AF35-5467-D681-C5879C8DEBAA}"/>
              </a:ext>
            </a:extLst>
          </p:cNvPr>
          <p:cNvSpPr txBox="1"/>
          <p:nvPr/>
        </p:nvSpPr>
        <p:spPr>
          <a:xfrm>
            <a:off x="192504" y="3129165"/>
            <a:ext cx="1404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</a:t>
            </a:r>
            <a:endParaRPr lang="it-IT" sz="3000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1" name="Immagine 40" descr="Immagine che contiene diagramma, linea, Diagramma&#10;&#10;Il contenuto generato dall'IA potrebbe non essere corretto.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28"/>
          <a:stretch/>
        </p:blipFill>
        <p:spPr bwMode="auto">
          <a:xfrm>
            <a:off x="2155371" y="18743003"/>
            <a:ext cx="9278426" cy="336588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xmlns="" id="{2A2FE905-13A3-DE79-CEE3-BDB9513CF8BE}"/>
              </a:ext>
            </a:extLst>
          </p:cNvPr>
          <p:cNvCxnSpPr/>
          <p:nvPr/>
        </p:nvCxnSpPr>
        <p:spPr>
          <a:xfrm>
            <a:off x="586637" y="5807247"/>
            <a:ext cx="13424752" cy="174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98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611</Words>
  <Application>Microsoft Office PowerPoint</Application>
  <PresentationFormat>Personalizzato</PresentationFormat>
  <Paragraphs>23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ROBERTO PALAZZOLO</dc:creator>
  <cp:lastModifiedBy>Aldo E. Calogero</cp:lastModifiedBy>
  <cp:revision>13</cp:revision>
  <dcterms:created xsi:type="dcterms:W3CDTF">2025-10-07T20:31:59Z</dcterms:created>
  <dcterms:modified xsi:type="dcterms:W3CDTF">2025-10-08T10:48:47Z</dcterms:modified>
</cp:coreProperties>
</file>